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681" r:id="rId5"/>
    <p:sldId id="872" r:id="rId6"/>
    <p:sldId id="887" r:id="rId7"/>
    <p:sldId id="877" r:id="rId8"/>
    <p:sldId id="875" r:id="rId9"/>
    <p:sldId id="762" r:id="rId10"/>
    <p:sldId id="874" r:id="rId11"/>
    <p:sldId id="873" r:id="rId12"/>
    <p:sldId id="878" r:id="rId13"/>
    <p:sldId id="869" r:id="rId14"/>
    <p:sldId id="880" r:id="rId15"/>
    <p:sldId id="882" r:id="rId16"/>
    <p:sldId id="885" r:id="rId17"/>
    <p:sldId id="886" r:id="rId18"/>
    <p:sldId id="881" r:id="rId19"/>
    <p:sldId id="870" r:id="rId20"/>
    <p:sldId id="888" r:id="rId21"/>
    <p:sldId id="889" r:id="rId22"/>
    <p:sldId id="890" r:id="rId23"/>
    <p:sldId id="891" r:id="rId2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681"/>
            <p14:sldId id="872"/>
            <p14:sldId id="887"/>
            <p14:sldId id="877"/>
            <p14:sldId id="875"/>
            <p14:sldId id="762"/>
            <p14:sldId id="874"/>
            <p14:sldId id="873"/>
            <p14:sldId id="878"/>
            <p14:sldId id="869"/>
            <p14:sldId id="880"/>
            <p14:sldId id="882"/>
            <p14:sldId id="885"/>
            <p14:sldId id="886"/>
            <p14:sldId id="881"/>
            <p14:sldId id="870"/>
            <p14:sldId id="888"/>
            <p14:sldId id="889"/>
            <p14:sldId id="890"/>
            <p14:sldId id="8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D46"/>
    <a:srgbClr val="5A6489"/>
    <a:srgbClr val="FF5960"/>
    <a:srgbClr val="003F7F"/>
    <a:srgbClr val="548235"/>
    <a:srgbClr val="7EBEFF"/>
    <a:srgbClr val="44546A"/>
    <a:srgbClr val="FF6C45"/>
    <a:srgbClr val="FEE9D6"/>
    <a:srgbClr val="0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42" autoAdjust="0"/>
    <p:restoredTop sz="71162" autoAdjust="0"/>
  </p:normalViewPr>
  <p:slideViewPr>
    <p:cSldViewPr snapToGrid="0">
      <p:cViewPr varScale="1">
        <p:scale>
          <a:sx n="55" d="100"/>
          <a:sy n="55" d="100"/>
        </p:scale>
        <p:origin x="1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6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A2BAF5-6340-49E1-B4B3-04572180C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FB8726-E351-4A4E-A868-2E83195FE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FC85-34C0-4167-8801-71D65E4D986C}" type="datetimeFigureOut">
              <a:rPr lang="fr-FR" smtClean="0"/>
              <a:t>14/01/2024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BA9D-32F1-439A-960C-8E47E7B74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7D0EA-2FF6-4FC3-B0EF-AFFF7428B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B31-CF5E-4C45-9F02-6CD67ADA8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51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14/01/2024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Guillaume</a:t>
            </a:r>
          </a:p>
          <a:p>
            <a:r>
              <a:rPr lang="fr-FR" dirty="0"/>
              <a:t>10 mins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473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42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945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24EA-1F25-0B46-8A62-E422EF4F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4A85-3E82-8341-A2E8-10D675B26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F151E-F7F9-0145-B0BC-3A898F3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3B5-3B7F-794C-A004-744184C2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D655-9DD1-8E4E-925C-6D290851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68-570A-E143-81E0-88A51D5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4FF18-97CD-F145-8BCA-6EE0F1E2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15BD-DE5A-5B42-AB83-D7F481DF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E3DA-B2B1-7347-8C5E-6B053D2D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4702-6C6E-CB45-91B9-8D508E8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A75BF-407D-44B4-AB9B-21F45D05F1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0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7A56-1084-8744-B674-1A748286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C31B-35A2-6E46-955D-4AE2C45F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0FAE-B000-104C-96F1-F594154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994-0A2F-E445-A73A-5DEFF34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8A3E-C11A-D543-A66F-B4EEF2F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317F4-AF15-4189-985D-33C24B060D3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59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F955-C96B-AE4E-96D9-1A67B47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7AF5-25F4-8647-B443-6A1F255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ACDF-99FC-C343-988D-536FC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592B-CA75-4249-941A-7412341E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57C2-DD86-A94B-93B8-1232A40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B49E-2974-CA46-A237-1D5BFBE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A00C-0CA4-E641-A739-54DFE088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900A-5597-E542-BD9A-6BAEC8CC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B631-A572-FC4E-8921-78AB1A22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ACA4CF-F5D5-48C6-80C2-7ACF3A9FB7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6829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63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F58-0475-044F-9582-C615575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81B9-1E90-834F-BD6D-9E41ED13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478FB-DC1F-AF4F-8141-28D69CF4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8CF64-CCEA-9949-AA7A-0EB01458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C6B7C-68F6-2C4E-A93C-3C9766D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07A-546F-F245-B442-45C70FE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9463F-D8D7-4C27-874E-44F4CAB4E9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7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EADA-CAC2-D34C-BB09-BA532BB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0CE6-7A0C-214D-B58C-4D360DA0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8DB4-3B36-464C-B0F7-43299585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960CF-9C5C-0C45-A0E5-32DF2A0E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7A24D-8D4B-4240-9555-16E34831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BD6A-C968-7A47-AC0A-07D70A3D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2947-370A-3D4A-88AA-290AF55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DC476-6A34-CA42-BC4D-8569DE1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825BBE-6589-4ABC-B161-FC0511DE20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23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05BE-4BD4-A64B-9268-420C41F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40BFD-3818-BA46-9933-514D5106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0BEB-419E-524F-AF0F-2A3871E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997D3-6F76-2641-82F6-52BD7D7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17C6-6A69-4549-9250-15C8C612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A069-797E-1749-8F03-CA0F4A99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7365-CB68-584A-BEA0-160EE4B7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9054-421B-C842-BE9A-A9ADE24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37F8E5-401D-4F64-AC19-B10F8EE7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55AF-B49F-484D-8373-0E6859A0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6A5F-F3C4-3648-BE71-4938031A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D609-E5AE-F24B-B47B-AF982EBB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FFC77-3DCA-4140-9ED7-6B2B462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642C-88B8-DC45-9B22-E794ACFA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9E80-E845-E84B-B1B9-1EF673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5A46F6-D1FA-4BD0-A296-9A479897B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2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749-A169-B640-AAE6-B5CED8A9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23F5-3C88-F142-9DB1-2300FABAD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174D-26E0-244A-88FE-ABF18A4F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7117-C459-C240-B80C-47A1CA7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E52B-9EE1-6045-AE9B-E2AE6D90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85FC-DDB5-5640-875F-6E679154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93CC4-7FC0-400A-A0A6-68EA351460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97D48-1144-1543-A9D0-6D8F30B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358-EB14-1644-8137-FF2E84DC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87CC-5B90-3C4E-AA24-B5E1F035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0E5B-2E24-B941-8DE0-C0A90C36B7C5}" type="datetimeFigureOut">
              <a:rPr lang="en-GB" smtClean="0"/>
              <a:t>14/01/2024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A7A4-2094-2E4E-ADD0-07CC8DC2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577-F99D-4141-90F1-A6EA6A58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84D0-E93D-3B4C-B946-B317F29E33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1487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69883B0-77FA-47F9-B4C1-41CBD9B28E2F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17219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twitter.com/Nuschler/status/160397178787991552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laume-chervet/dataset-cats-dogs-oth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fr-fr/free/students/" TargetMode="External"/><Relationship Id="rId4" Type="http://schemas.openxmlformats.org/officeDocument/2006/relationships/hyperlink" Target="https://www.jetbrains.com/lp/pycharm-pr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ymupdf.readthedocs.io/en/latest/tutorial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47270"/>
            <a:ext cx="9702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6000" b="1" spc="-150" dirty="0" err="1">
                <a:solidFill>
                  <a:srgbClr val="0070C0"/>
                </a:solidFill>
                <a:latin typeface="Century Gothic"/>
              </a:rPr>
              <a:t>MLOps</a:t>
            </a:r>
            <a:r>
              <a:rPr lang="en-US" sz="6000" b="1" spc="-150" dirty="0">
                <a:latin typeface="Century Gothic"/>
              </a:rPr>
              <a:t> is above all a </a:t>
            </a:r>
            <a:r>
              <a:rPr lang="en-US" sz="6000" b="1" spc="-150" dirty="0">
                <a:solidFill>
                  <a:srgbClr val="FF0100"/>
                </a:solidFill>
                <a:latin typeface="Century Gothic"/>
              </a:rPr>
              <a:t>human</a:t>
            </a:r>
            <a:r>
              <a:rPr lang="en-US" sz="6000" b="1" spc="-150" dirty="0">
                <a:latin typeface="Century Gothic"/>
              </a:rPr>
              <a:t> adventure</a:t>
            </a:r>
            <a:endParaRPr lang="en-US" sz="6000" b="1" spc="-150" dirty="0">
              <a:latin typeface="Century Gothic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985985" y="511153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150" dirty="0">
                <a:latin typeface="Century Gothic" panose="020B0502020202020204" pitchFamily="34" charset="0"/>
              </a:rPr>
              <a:t>Guillaume</a:t>
            </a:r>
            <a:r>
              <a:rPr lang="en-US" sz="2400" b="1" spc="-150" dirty="0">
                <a:latin typeface="Century Gothic" panose="020B0502020202020204" pitchFamily="34" charset="0"/>
              </a:rPr>
              <a:t> </a:t>
            </a:r>
            <a:r>
              <a:rPr lang="en-US" sz="2400" b="1" spc="-150" dirty="0" err="1">
                <a:latin typeface="Century Gothic" panose="020B0502020202020204" pitchFamily="34" charset="0"/>
              </a:rPr>
              <a:t>Chervet</a:t>
            </a:r>
            <a:endParaRPr lang="en-US" sz="2400" b="1" spc="-150" dirty="0">
              <a:latin typeface="Century Gothic" panose="020B0502020202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610424" y="3704102"/>
            <a:ext cx="1407126" cy="141328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632825" y="548897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TechLead – ML Engineer @</a:t>
            </a:r>
            <a:r>
              <a:rPr lang="en-US" dirty="0" err="1"/>
              <a:t>guiChervet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6CD8D3-C2E0-475F-8EAC-754BC7341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408" y="5840725"/>
            <a:ext cx="370591" cy="276721"/>
          </a:xfrm>
          <a:prstGeom prst="rect">
            <a:avLst/>
          </a:prstGeom>
        </p:spPr>
      </p:pic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63F7E724-90C3-41FB-BACF-0FC87537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99" y="6289612"/>
            <a:ext cx="1075660" cy="4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CE6D7-5DA9-45E3-9E09-970E33FD8F6C}"/>
              </a:ext>
            </a:extLst>
          </p:cNvPr>
          <p:cNvSpPr/>
          <p:nvPr/>
        </p:nvSpPr>
        <p:spPr>
          <a:xfrm>
            <a:off x="95250" y="6609594"/>
            <a:ext cx="6305550" cy="248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"/>
    </mc:Choice>
    <mc:Fallback xmlns="">
      <p:transition spd="slow" advTm="38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BECE7-6901-47C0-AA2D-782439B64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CC72AD-AD69-4690-9C39-356F40602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7"/>
          <a:stretch/>
        </p:blipFill>
        <p:spPr>
          <a:xfrm>
            <a:off x="398804" y="919100"/>
            <a:ext cx="5093853" cy="440120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B722318-6F47-4BEA-8520-39C31515262E}"/>
              </a:ext>
            </a:extLst>
          </p:cNvPr>
          <p:cNvSpPr txBox="1"/>
          <p:nvPr/>
        </p:nvSpPr>
        <p:spPr>
          <a:xfrm>
            <a:off x="5689874" y="919099"/>
            <a:ext cx="61033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Human Culture :</a:t>
            </a:r>
          </a:p>
          <a:p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Work together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Automate eveything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Code best pratices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Architecture best pratices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Data best pratices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Understand ML Workflow</a:t>
            </a:r>
          </a:p>
        </p:txBody>
      </p:sp>
    </p:spTree>
    <p:extLst>
      <p:ext uri="{BB962C8B-B14F-4D97-AF65-F5344CB8AC3E}">
        <p14:creationId xmlns:p14="http://schemas.microsoft.com/office/powerpoint/2010/main" val="236303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976468" y="566678"/>
            <a:ext cx="9672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Overengineering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red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flags:</a:t>
            </a: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Microservices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Standalone Git repositories for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internal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libs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8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203201" y="209272"/>
            <a:ext cx="11988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ML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red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flags:</a:t>
            </a: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Mauvaise distribution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Bad Data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quality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No Unit Test &amp; No code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industrialization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(code </a:t>
            </a:r>
            <a:r>
              <a:rPr lang="fr-FR" sz="2400" dirty="0" err="1">
                <a:solidFill>
                  <a:schemeClr val="bg2">
                    <a:lumMod val="25000"/>
                  </a:schemeClr>
                </a:solidFill>
              </a:rPr>
              <a:t>still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fr-FR" sz="2400" dirty="0" err="1">
                <a:solidFill>
                  <a:schemeClr val="bg2">
                    <a:lumMod val="25000"/>
                  </a:schemeClr>
                </a:solidFill>
              </a:rPr>
              <a:t>jupyter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No train &amp; test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deploy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automations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Code diff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between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train &amp; production data pipeline</a:t>
            </a:r>
          </a:p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🚩 No data &amp; code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versionning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9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F7BEE-8D5A-4D60-A8F4-06994237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6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fr-FR" dirty="0"/>
              <a:t>ML Technologies </a:t>
            </a:r>
            <a:r>
              <a:rPr lang="fr-FR" dirty="0" err="1"/>
              <a:t>choice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71973E-E752-40BD-80C9-81AF9C982EBD}"/>
              </a:ext>
            </a:extLst>
          </p:cNvPr>
          <p:cNvSpPr txBox="1"/>
          <p:nvPr/>
        </p:nvSpPr>
        <p:spPr>
          <a:xfrm>
            <a:off x="8751862" y="522355"/>
            <a:ext cx="4971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7DF95351-8531-454D-90E9-077624009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621690"/>
              </p:ext>
            </p:extLst>
          </p:nvPr>
        </p:nvGraphicFramePr>
        <p:xfrm>
          <a:off x="116186" y="745953"/>
          <a:ext cx="11959627" cy="557243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391624">
                  <a:extLst>
                    <a:ext uri="{9D8B030D-6E8A-4147-A177-3AD203B41FA5}">
                      <a16:colId xmlns:a16="http://schemas.microsoft.com/office/drawing/2014/main" val="1440320806"/>
                    </a:ext>
                  </a:extLst>
                </a:gridCol>
                <a:gridCol w="9568003">
                  <a:extLst>
                    <a:ext uri="{9D8B030D-6E8A-4147-A177-3AD203B41FA5}">
                      <a16:colId xmlns:a16="http://schemas.microsoft.com/office/drawing/2014/main" val="1689722939"/>
                    </a:ext>
                  </a:extLst>
                </a:gridCol>
              </a:tblGrid>
              <a:tr h="537242">
                <a:tc>
                  <a:txBody>
                    <a:bodyPr/>
                    <a:lstStyle/>
                    <a:p>
                      <a:pPr algn="l"/>
                      <a:r>
                        <a:rPr lang="fr-FR" sz="2800" dirty="0" err="1"/>
                        <a:t>What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Detail</a:t>
                      </a:r>
                      <a:endParaRPr lang="fr-FR" sz="2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132460"/>
                  </a:ext>
                </a:extLst>
              </a:tr>
              <a:tr h="57157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Documentation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que la documentation est auto-suffisante pour pouvoir travailler efficacement et monter en compétence 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188626"/>
                  </a:ext>
                </a:extLst>
              </a:tr>
              <a:tr h="394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Montée en compétence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Quel est la courbe de monté en compétence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87125"/>
                  </a:ext>
                </a:extLst>
              </a:tr>
              <a:tr h="778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Couplage de la Librairie/Framework avec votre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Est–il possible de changer de librairie sans réécrire tout le code ? Est-ce possible de changer de langage?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237782"/>
                  </a:ext>
                </a:extLst>
              </a:tr>
              <a:tr h="723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Fonctionne en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facile de faire fonctionner l’inférence en production? Avec et sans GPU/TPU? Simplicité d’export en mode </a:t>
                      </a:r>
                      <a:r>
                        <a:rPr lang="fr-FR" sz="16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tiny</a:t>
                      </a: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dans les page web? Sur mobile? Difficultés rencontré lors des mise en production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23009"/>
                  </a:ext>
                </a:extLst>
              </a:tr>
              <a:tr h="571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Performance / Coût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que l’inférence/entraînement est rapide ? Demande beaucoup de ressources (RAM, CPU)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781586"/>
                  </a:ext>
                </a:extLst>
              </a:tr>
              <a:tr h="338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Stabilité, Maturité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 librairie est-elle stable dans le temps?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0087"/>
                  </a:ext>
                </a:extLst>
              </a:tr>
              <a:tr h="8169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Maintenu</a:t>
                      </a:r>
                      <a:endParaRPr lang="fr-FR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 ce que le projet est maintenu ? Par une communauté active, une entreprise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799578"/>
                  </a:ext>
                </a:extLst>
              </a:tr>
              <a:tr h="7884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Juridique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Est-ce que la License vous permet d’utiliser cette librairie, Framework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54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54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EDA59-96E2-4136-8683-548B52B2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mono-repository git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DC4CB48-A0F7-458F-BA84-5D2E48138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472976"/>
              </p:ext>
            </p:extLst>
          </p:nvPr>
        </p:nvGraphicFramePr>
        <p:xfrm>
          <a:off x="1293263" y="2356120"/>
          <a:ext cx="10283217" cy="2528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2609">
                  <a:extLst>
                    <a:ext uri="{9D8B030D-6E8A-4147-A177-3AD203B41FA5}">
                      <a16:colId xmlns:a16="http://schemas.microsoft.com/office/drawing/2014/main" val="1440320806"/>
                    </a:ext>
                  </a:extLst>
                </a:gridCol>
                <a:gridCol w="7900608">
                  <a:extLst>
                    <a:ext uri="{9D8B030D-6E8A-4147-A177-3AD203B41FA5}">
                      <a16:colId xmlns:a16="http://schemas.microsoft.com/office/drawing/2014/main" val="1689722939"/>
                    </a:ext>
                  </a:extLst>
                </a:gridCol>
              </a:tblGrid>
              <a:tr h="688047"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packages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code commun entre la production et l’entrainement. Partage via des librairies local.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132460"/>
                  </a:ext>
                </a:extLst>
              </a:tr>
              <a:tr h="701335"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production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code de production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188626"/>
                  </a:ext>
                </a:extLst>
              </a:tr>
              <a:tr h="1004471"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train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code d’entrainement des 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187125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10400FE4-DFD7-482B-84D0-20D0C551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38" y="2421203"/>
            <a:ext cx="631625" cy="7197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CC9427-4EC6-4366-B5D9-F4351127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5" y="3215988"/>
            <a:ext cx="631625" cy="7197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A49E00-C55E-4FE1-97F6-B0E9037BE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6" y="4050437"/>
            <a:ext cx="631625" cy="7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3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95335C-C02F-4C51-A741-0F16FF2A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B644C5-AF2F-40BD-8590-BD029CC5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492816-577E-4D28-923B-718169CD4DC7}"/>
              </a:ext>
            </a:extLst>
          </p:cNvPr>
          <p:cNvSpPr txBox="1"/>
          <p:nvPr/>
        </p:nvSpPr>
        <p:spPr>
          <a:xfrm>
            <a:off x="95250" y="644652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Jimmy </a:t>
            </a:r>
            <a:r>
              <a:rPr lang="en-US" dirty="0" err="1">
                <a:hlinkClick r:id="rId2"/>
              </a:rPr>
              <a:t>Verducci</a:t>
            </a:r>
            <a:r>
              <a:rPr lang="en-US" dirty="0">
                <a:hlinkClick r:id="rId2"/>
              </a:rPr>
              <a:t> sur Twitter : "@</a:t>
            </a:r>
            <a:r>
              <a:rPr lang="en-US" dirty="0" err="1">
                <a:hlinkClick r:id="rId2"/>
              </a:rPr>
              <a:t>davidfowl</a:t>
            </a:r>
            <a:r>
              <a:rPr lang="en-US" dirty="0">
                <a:hlinkClick r:id="rId2"/>
              </a:rPr>
              <a:t> Came across this on Twitter a while back. https://t.co/srHML3OCIm" / Twitter</a:t>
            </a:r>
            <a:endParaRPr lang="fr-FR"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420C4165-58AD-44EA-A204-6763265A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4" y="0"/>
            <a:ext cx="8024812" cy="625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7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2CDD7-6A2F-4C0C-A201-D6518C84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7991FC-2462-468C-89B3-D4999520E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Aucune description alternative pour cette image">
            <a:extLst>
              <a:ext uri="{FF2B5EF4-FFF2-40B4-BE49-F238E27FC236}">
                <a16:creationId xmlns:a16="http://schemas.microsoft.com/office/drawing/2014/main" id="{5AF18BAD-E54C-43AF-8E3D-F5F0B749F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0"/>
            <a:ext cx="6219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57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14B902-8DAE-4F86-8BC5-B3D054EF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start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59F4EF-1872-4BCA-B88C-6EAE41E61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3E97A5-B788-4E49-AEE4-011C43D3E360}"/>
              </a:ext>
            </a:extLst>
          </p:cNvPr>
          <p:cNvSpPr txBox="1"/>
          <p:nvPr/>
        </p:nvSpPr>
        <p:spPr>
          <a:xfrm>
            <a:off x="731157" y="1628506"/>
            <a:ext cx="107296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hlinkClick r:id="rId3"/>
              </a:rPr>
              <a:t>https://github.com/guillaume-chervet/dataset-cats-dogs-others</a:t>
            </a:r>
            <a:endParaRPr lang="fr-FR" sz="4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DE6131-42A9-4C9E-AE2F-1D7D1653EB85}"/>
              </a:ext>
            </a:extLst>
          </p:cNvPr>
          <p:cNvSpPr txBox="1"/>
          <p:nvPr/>
        </p:nvSpPr>
        <p:spPr>
          <a:xfrm>
            <a:off x="731157" y="3198170"/>
            <a:ext cx="100819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https://www.jetbrains.com/lp/pycharm-pro/</a:t>
            </a:r>
            <a:endParaRPr lang="fr-FR" sz="4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DED163-14B2-4BB3-86CE-7BE0D950DC83}"/>
              </a:ext>
            </a:extLst>
          </p:cNvPr>
          <p:cNvSpPr txBox="1"/>
          <p:nvPr/>
        </p:nvSpPr>
        <p:spPr>
          <a:xfrm>
            <a:off x="838199" y="4629538"/>
            <a:ext cx="106226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hlinkClick r:id="rId5"/>
              </a:rPr>
              <a:t>https://azure.microsoft.com/fr-fr/free/students/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273525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C4BEE-8E5B-4D94-AFAB-4F4B76B2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requirements.txt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511BF-8C6A-40C6-B005-01717A68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CCD20F-4B4C-4DB1-876B-E4CE089045C1}"/>
              </a:ext>
            </a:extLst>
          </p:cNvPr>
          <p:cNvSpPr txBox="1"/>
          <p:nvPr/>
        </p:nvSpPr>
        <p:spPr>
          <a:xfrm>
            <a:off x="838199" y="1662262"/>
            <a:ext cx="1090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pymupdf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===1.21.1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292EAB-52FD-40C4-9DEF-6E5E604C11F2}"/>
              </a:ext>
            </a:extLst>
          </p:cNvPr>
          <p:cNvSpPr txBox="1"/>
          <p:nvPr/>
        </p:nvSpPr>
        <p:spPr>
          <a:xfrm>
            <a:off x="838199" y="3872300"/>
            <a:ext cx="6168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Tutorial — </a:t>
            </a:r>
            <a:r>
              <a:rPr lang="fr-FR" dirty="0" err="1">
                <a:hlinkClick r:id="rId2"/>
              </a:rPr>
              <a:t>PyMuPDF</a:t>
            </a:r>
            <a:r>
              <a:rPr lang="fr-FR" dirty="0">
                <a:hlinkClick r:id="rId2"/>
              </a:rPr>
              <a:t> 1.21.1 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46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A6D67-FE76-4360-8317-BEA2D781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Conda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ACFDC-A185-4738-8A43-6CCD89165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7EF37C-C984-477C-B187-2B9759FD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6"/>
            <a:ext cx="65" cy="18466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9B24D2-7168-4D52-B681-9EAC248D0D89}"/>
              </a:ext>
            </a:extLst>
          </p:cNvPr>
          <p:cNvSpPr txBox="1"/>
          <p:nvPr/>
        </p:nvSpPr>
        <p:spPr>
          <a:xfrm>
            <a:off x="838199" y="1662262"/>
            <a:ext cx="109038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--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extractionenv</a:t>
            </a:r>
            <a:r>
              <a:rPr lang="fr-FR" altLang="fr-FR" sz="4000" dirty="0">
                <a:solidFill>
                  <a:schemeClr val="bg2">
                    <a:lumMod val="25000"/>
                  </a:schemeClr>
                </a:solidFill>
              </a:rPr>
              <a:t> python 3.10  --file requirements.txt </a:t>
            </a:r>
          </a:p>
          <a:p>
            <a:endParaRPr lang="fr-FR" alt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activate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altLang="fr-FR" sz="4000" dirty="0" err="1">
                <a:solidFill>
                  <a:schemeClr val="bg2">
                    <a:lumMod val="25000"/>
                  </a:schemeClr>
                </a:solidFill>
              </a:rPr>
              <a:t>extractionenv</a:t>
            </a:r>
            <a:endParaRPr lang="fr-FR" alt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alt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env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export &gt;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environment.yml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59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1195286" y="804457"/>
            <a:ext cx="92404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Tools</a:t>
            </a: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Pycharm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Python,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pip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Conda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Git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AzureML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Kubernetes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OpenShift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92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0AFBF4-EC76-4979-9D0D-54E7D465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Unittest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B4BF01-C0FB-493C-8A06-D57622B0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999DE5-FF2B-421B-9165-73C51AAF3CA0}"/>
              </a:ext>
            </a:extLst>
          </p:cNvPr>
          <p:cNvSpPr txBox="1"/>
          <p:nvPr/>
        </p:nvSpPr>
        <p:spPr>
          <a:xfrm>
            <a:off x="838200" y="5047120"/>
            <a:ext cx="61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unittest</a:t>
            </a:r>
            <a:r>
              <a:rPr lang="fr-FR" dirty="0">
                <a:hlinkClick r:id="rId2"/>
              </a:rPr>
              <a:t> — Unit </a:t>
            </a:r>
            <a:r>
              <a:rPr lang="fr-FR" dirty="0" err="1">
                <a:hlinkClick r:id="rId2"/>
              </a:rPr>
              <a:t>testing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framework</a:t>
            </a:r>
            <a:r>
              <a:rPr lang="fr-FR" dirty="0">
                <a:hlinkClick r:id="rId2"/>
              </a:rPr>
              <a:t> — Python 3.11.1 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42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AF4C6D-9DAC-4EFD-9C06-66DAFBCE3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C9CCEF-5CE0-4066-B4FF-0838421B2C4E}"/>
              </a:ext>
            </a:extLst>
          </p:cNvPr>
          <p:cNvSpPr txBox="1"/>
          <p:nvPr/>
        </p:nvSpPr>
        <p:spPr>
          <a:xfrm>
            <a:off x="1059606" y="309794"/>
            <a:ext cx="1007278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Competences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Code /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Debug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Test Driven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Development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Clean Code, Inversion Of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Dependence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Functional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Programing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Build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Publish</a:t>
            </a: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 packages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Git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Linux Bash</a:t>
            </a: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06C6D7-7EFB-4712-9774-0DA77B0B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133538-A84D-45B2-B0E2-C4D6E90183C0}"/>
              </a:ext>
            </a:extLst>
          </p:cNvPr>
          <p:cNvSpPr txBox="1"/>
          <p:nvPr/>
        </p:nvSpPr>
        <p:spPr>
          <a:xfrm>
            <a:off x="1059606" y="423456"/>
            <a:ext cx="1007278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Le nom de notre compagnie : </a:t>
            </a:r>
            <a:r>
              <a:rPr lang="fr-FR" sz="4000" dirty="0" err="1">
                <a:solidFill>
                  <a:schemeClr val="bg2">
                    <a:lumMod val="25000"/>
                  </a:schemeClr>
                </a:solidFill>
              </a:rPr>
              <a:t>MLOps</a:t>
            </a:r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Aujourd’hui une équipe d’indexeur reçoivent des 10 000 fichiers PDF par jour contenant soit des chats ou des chiens ou autres chose.</a:t>
            </a: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Ils doivent ouvrir manuellement chaque PDF pour les classifier.</a:t>
            </a:r>
          </a:p>
          <a:p>
            <a:endParaRPr lang="fr-FR" sz="40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83" y="145044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99" y="2198890"/>
            <a:ext cx="1550895" cy="1577789"/>
          </a:xfrm>
          <a:prstGeom prst="rect">
            <a:avLst/>
          </a:prstGeom>
        </p:spPr>
      </p:pic>
      <p:pic>
        <p:nvPicPr>
          <p:cNvPr id="86" name="Picture 2" descr="MuPDF Reviews">
            <a:extLst>
              <a:ext uri="{FF2B5EF4-FFF2-40B4-BE49-F238E27FC236}">
                <a16:creationId xmlns:a16="http://schemas.microsoft.com/office/drawing/2014/main" id="{171DDC90-B01F-46C2-B35B-694857803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01" y="3848915"/>
            <a:ext cx="416731" cy="5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235EDC-B5FC-4704-9EC6-2A580E53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90254"/>
            <a:ext cx="12192000" cy="56774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2050" name="Picture 2" descr="Weird Cat Behaviors Explained - Pets Reporter">
            <a:extLst>
              <a:ext uri="{FF2B5EF4-FFF2-40B4-BE49-F238E27FC236}">
                <a16:creationId xmlns:a16="http://schemas.microsoft.com/office/drawing/2014/main" id="{E7737FA2-20A0-41AF-A01F-61DA3F13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55" y="801926"/>
            <a:ext cx="1923489" cy="12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Arrow: Right 27">
            <a:extLst>
              <a:ext uri="{FF2B5EF4-FFF2-40B4-BE49-F238E27FC236}">
                <a16:creationId xmlns:a16="http://schemas.microsoft.com/office/drawing/2014/main" id="{21AF25E1-9707-440D-A3E4-E99E3B944E0F}"/>
              </a:ext>
            </a:extLst>
          </p:cNvPr>
          <p:cNvSpPr/>
          <p:nvPr/>
        </p:nvSpPr>
        <p:spPr>
          <a:xfrm>
            <a:off x="7323954" y="2570234"/>
            <a:ext cx="1923488" cy="98770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34">
            <a:extLst>
              <a:ext uri="{FF2B5EF4-FFF2-40B4-BE49-F238E27FC236}">
                <a16:creationId xmlns:a16="http://schemas.microsoft.com/office/drawing/2014/main" id="{7BAAC8AA-772D-4F88-86CE-8382BDE4EFB9}"/>
              </a:ext>
            </a:extLst>
          </p:cNvPr>
          <p:cNvSpPr txBox="1"/>
          <p:nvPr/>
        </p:nvSpPr>
        <p:spPr>
          <a:xfrm>
            <a:off x="7520331" y="2879420"/>
            <a:ext cx="15307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62" name="Arrow: Right 27">
            <a:extLst>
              <a:ext uri="{FF2B5EF4-FFF2-40B4-BE49-F238E27FC236}">
                <a16:creationId xmlns:a16="http://schemas.microsoft.com/office/drawing/2014/main" id="{CFEC115A-42D3-4BAE-BC17-826E3D251B07}"/>
              </a:ext>
            </a:extLst>
          </p:cNvPr>
          <p:cNvSpPr/>
          <p:nvPr/>
        </p:nvSpPr>
        <p:spPr>
          <a:xfrm>
            <a:off x="2708261" y="2570234"/>
            <a:ext cx="1923488" cy="98770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24467F42-CB8C-4DCC-8D78-DA1A86BF7586}"/>
              </a:ext>
            </a:extLst>
          </p:cNvPr>
          <p:cNvSpPr txBox="1"/>
          <p:nvPr/>
        </p:nvSpPr>
        <p:spPr>
          <a:xfrm>
            <a:off x="2970831" y="2879420"/>
            <a:ext cx="1326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7AE340-CC40-42CE-A554-5630E6802876}"/>
              </a:ext>
            </a:extLst>
          </p:cNvPr>
          <p:cNvSpPr txBox="1"/>
          <p:nvPr/>
        </p:nvSpPr>
        <p:spPr>
          <a:xfrm>
            <a:off x="9467279" y="801926"/>
            <a:ext cx="19901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92D050"/>
                </a:solidFill>
              </a:rPr>
              <a:t>Page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92D050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fr-FR" sz="3200" b="1" dirty="0">
                <a:solidFill>
                  <a:srgbClr val="92D050"/>
                </a:solidFill>
              </a:rPr>
              <a:t>Page2: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92D050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Other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0D7D54E-2BFB-475B-951A-96FF6846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18" y="325376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75D896-F078-4592-AEDC-5D40819B4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751" y="3737007"/>
            <a:ext cx="2065469" cy="17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4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7C7BAC-A4BB-466F-B5E0-0F31DC33A2BA}"/>
              </a:ext>
            </a:extLst>
          </p:cNvPr>
          <p:cNvSpPr/>
          <p:nvPr/>
        </p:nvSpPr>
        <p:spPr>
          <a:xfrm>
            <a:off x="1035602" y="1630680"/>
            <a:ext cx="5060398" cy="419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Train 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CF4AC-DA94-4498-BE47-177022FF3DED}"/>
              </a:ext>
            </a:extLst>
          </p:cNvPr>
          <p:cNvSpPr/>
          <p:nvPr/>
        </p:nvSpPr>
        <p:spPr>
          <a:xfrm>
            <a:off x="130847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13 000</a:t>
            </a:r>
            <a:br>
              <a:rPr lang="en-US" sz="4800" dirty="0"/>
            </a:br>
            <a:r>
              <a:rPr lang="en-US" sz="4800" dirty="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ECDDC-5D77-4E50-BCAD-9BCA32AB687A}"/>
              </a:ext>
            </a:extLst>
          </p:cNvPr>
          <p:cNvSpPr/>
          <p:nvPr/>
        </p:nvSpPr>
        <p:spPr>
          <a:xfrm>
            <a:off x="374303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/>
              <a:t> 4 000</a:t>
            </a:r>
            <a:br>
              <a:rPr lang="en-US" sz="4800" dirty="0"/>
            </a:br>
            <a:r>
              <a:rPr lang="en-US" sz="4800" dirty="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EE3C6-8AA6-4A2E-926E-28CAC6FE75AF}"/>
              </a:ext>
            </a:extLst>
          </p:cNvPr>
          <p:cNvSpPr/>
          <p:nvPr/>
        </p:nvSpPr>
        <p:spPr>
          <a:xfrm>
            <a:off x="8092440" y="2834640"/>
            <a:ext cx="291155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3 000</a:t>
            </a:r>
            <a:br>
              <a:rPr lang="en-US" sz="4800"/>
            </a:br>
            <a:r>
              <a:rPr lang="en-US" sz="4800"/>
              <a:t>validation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F72AA1E-01A3-4603-98F8-68ABC00C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50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Dataset of 20 000 files</a:t>
            </a:r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A33FDF19-2F5D-4F58-B63B-E6F000A4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407566" y="1836620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E944F24-7988-4AAE-9481-219DB5FF523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4BEC6-78F0-4D40-8C4F-1567F3F016F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8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D349E9-C2EF-4C3B-88B5-3F0730671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5C3168A-517A-4AC7-AC6F-FAD4AC5D738C}"/>
              </a:ext>
            </a:extLst>
          </p:cNvPr>
          <p:cNvSpPr txBox="1"/>
          <p:nvPr/>
        </p:nvSpPr>
        <p:spPr>
          <a:xfrm>
            <a:off x="1090511" y="671107"/>
            <a:ext cx="76915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>
                    <a:lumMod val="25000"/>
                  </a:schemeClr>
                </a:solidFill>
              </a:rPr>
              <a:t>Profiles:</a:t>
            </a:r>
          </a:p>
          <a:p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Data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Engineer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Data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Scientist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ML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Enginner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Product </a:t>
            </a:r>
            <a:r>
              <a:rPr lang="fr-FR" sz="3600" dirty="0" err="1">
                <a:solidFill>
                  <a:schemeClr val="bg2">
                    <a:lumMod val="25000"/>
                  </a:schemeClr>
                </a:solidFill>
              </a:rPr>
              <a:t>Owner</a:t>
            </a:r>
            <a:endParaRPr lang="fr-FR" sz="36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2">
                    <a:lumMod val="25000"/>
                  </a:schemeClr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51366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E31E62-668D-44EC-915A-5291D313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CFB5E7-F2F0-4705-8803-6BB65DA58B62}"/>
              </a:ext>
            </a:extLst>
          </p:cNvPr>
          <p:cNvSpPr txBox="1"/>
          <p:nvPr/>
        </p:nvSpPr>
        <p:spPr>
          <a:xfrm>
            <a:off x="1119086" y="1433107"/>
            <a:ext cx="10624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MLOps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 is involved in the entire life cycle of an AI project. This is all that will allow your AI project to go into production and then keep your project in production.</a:t>
            </a:r>
          </a:p>
          <a:p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No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</a:rPr>
              <a:t>MLOps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, no production.</a:t>
            </a:r>
          </a:p>
        </p:txBody>
      </p:sp>
    </p:spTree>
    <p:extLst>
      <p:ext uri="{BB962C8B-B14F-4D97-AF65-F5344CB8AC3E}">
        <p14:creationId xmlns:p14="http://schemas.microsoft.com/office/powerpoint/2010/main" val="313929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FC063-B284-4E8F-A1F7-CB6ABC30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4B3861-1795-4B38-81CB-91194C1B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89883E-4EB1-40B1-8CF5-05A87CD9417B}"/>
              </a:ext>
            </a:extLst>
          </p:cNvPr>
          <p:cNvSpPr txBox="1"/>
          <p:nvPr/>
        </p:nvSpPr>
        <p:spPr>
          <a:xfrm>
            <a:off x="1080986" y="1833157"/>
            <a:ext cx="106246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The deliverable of a project is not the AI model, it's how the AI model is generated.</a:t>
            </a:r>
          </a:p>
          <a:p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The model must be reproducible.</a:t>
            </a:r>
          </a:p>
        </p:txBody>
      </p:sp>
    </p:spTree>
    <p:extLst>
      <p:ext uri="{BB962C8B-B14F-4D97-AF65-F5344CB8AC3E}">
        <p14:creationId xmlns:p14="http://schemas.microsoft.com/office/powerpoint/2010/main" val="421241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S">
      <a:dk1>
        <a:srgbClr val="2D293E"/>
      </a:dk1>
      <a:lt1>
        <a:srgbClr val="FFFFFF"/>
      </a:lt1>
      <a:dk2>
        <a:srgbClr val="44546A"/>
      </a:dk2>
      <a:lt2>
        <a:srgbClr val="FDFEFF"/>
      </a:lt2>
      <a:accent1>
        <a:srgbClr val="FE6C45"/>
      </a:accent1>
      <a:accent2>
        <a:srgbClr val="0DBBD6"/>
      </a:accent2>
      <a:accent3>
        <a:srgbClr val="FEE9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0F011240A094E827BA56BE9109944" ma:contentTypeVersion="13" ma:contentTypeDescription="Create a new document." ma:contentTypeScope="" ma:versionID="5dc1144dd420c1d8a9ebf51c7358c8f0">
  <xsd:schema xmlns:xsd="http://www.w3.org/2001/XMLSchema" xmlns:xs="http://www.w3.org/2001/XMLSchema" xmlns:p="http://schemas.microsoft.com/office/2006/metadata/properties" xmlns:ns3="03cb9dc2-e9ea-44ac-afed-001b6fad4f36" xmlns:ns4="d0879fa5-f2db-41a7-8861-4a44e7ee3b24" targetNamespace="http://schemas.microsoft.com/office/2006/metadata/properties" ma:root="true" ma:fieldsID="6dda18631f78ef64168f1da1c53d30ff" ns3:_="" ns4:_="">
    <xsd:import namespace="03cb9dc2-e9ea-44ac-afed-001b6fad4f36"/>
    <xsd:import namespace="d0879fa5-f2db-41a7-8861-4a44e7ee3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b9dc2-e9ea-44ac-afed-001b6fad4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79fa5-f2db-41a7-8861-4a44e7ee3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cb9dc2-e9ea-44ac-afed-001b6fad4f36">
      <UserInfo>
        <DisplayName>LEMARCHAND THOMAS</DisplayName>
        <AccountId>16</AccountId>
        <AccountType/>
      </UserInfo>
      <UserInfo>
        <DisplayName>CHERVET Guillaume</DisplayName>
        <AccountId>84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72C7657-97CD-4958-88DD-F8AC87258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b9dc2-e9ea-44ac-afed-001b6fad4f36"/>
    <ds:schemaRef ds:uri="d0879fa5-f2db-41a7-8861-4a44e7ee3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22BBC0-3E7A-472B-9CC6-34C5EA434DE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0879fa5-f2db-41a7-8861-4a44e7ee3b24"/>
    <ds:schemaRef ds:uri="03cb9dc2-e9ea-44ac-afed-001b6fad4f3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27793</TotalTime>
  <Words>595</Words>
  <Application>Microsoft Office PowerPoint</Application>
  <PresentationFormat>Grand écran</PresentationFormat>
  <Paragraphs>123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Franklin Gothic Book</vt:lpstr>
      <vt:lpstr>Franklin Gothic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Dataset of 20 000 files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ML Technologies choice</vt:lpstr>
      <vt:lpstr>Use mono-repository git</vt:lpstr>
      <vt:lpstr>Présentation PowerPoint</vt:lpstr>
      <vt:lpstr>Présentation PowerPoint</vt:lpstr>
      <vt:lpstr>Let’s start</vt:lpstr>
      <vt:lpstr>requirements.txt</vt:lpstr>
      <vt:lpstr>Conda</vt:lpstr>
      <vt:lpstr>Unittest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LEMARCHAND THOMAS</dc:creator>
  <cp:lastModifiedBy>Guillaume Chervet</cp:lastModifiedBy>
  <cp:revision>1090</cp:revision>
  <dcterms:created xsi:type="dcterms:W3CDTF">2020-11-18T10:41:47Z</dcterms:created>
  <dcterms:modified xsi:type="dcterms:W3CDTF">2024-01-14T11:07:52Z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0x0101003BE0F011240A094E827BA56BE9109944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2023-01-31T18:56:32Z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8e213081-98a6-4ca9-bd6c-7131db61d00f</vt:lpwstr>
  </property>
  <property fmtid="{D5CDD505-2E9C-101B-9397-08002B2CF9AE}" pid="9" name="MSIP_Label_65722654-0696-4b8f-bb0e-68bcd3f909d4_ContentBits">
    <vt:lpwstr>3</vt:lpwstr>
  </property>
</Properties>
</file>